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1" r:id="rId3"/>
  </p:sldMasterIdLst>
  <p:notesMasterIdLst>
    <p:notesMasterId r:id="rId16"/>
  </p:notesMasterIdLst>
  <p:sldIdLst>
    <p:sldId id="278" r:id="rId4"/>
    <p:sldId id="271" r:id="rId5"/>
    <p:sldId id="283" r:id="rId6"/>
    <p:sldId id="2145705494" r:id="rId7"/>
    <p:sldId id="284" r:id="rId8"/>
    <p:sldId id="264" r:id="rId9"/>
    <p:sldId id="2145705443" r:id="rId10"/>
    <p:sldId id="2145705495" r:id="rId11"/>
    <p:sldId id="285" r:id="rId12"/>
    <p:sldId id="297" r:id="rId13"/>
    <p:sldId id="2145705497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Granito" userId="25ee8c48-300d-41be-8903-b1447eb4d72f" providerId="ADAL" clId="{E317E58F-443D-44E1-B241-04DEC0E0D208}"/>
    <pc:docChg chg="custSel addSld delSld modSld sldOrd">
      <pc:chgData name="Vincent Granito" userId="25ee8c48-300d-41be-8903-b1447eb4d72f" providerId="ADAL" clId="{E317E58F-443D-44E1-B241-04DEC0E0D208}" dt="2025-03-03T18:45:32.121" v="873" actId="47"/>
      <pc:docMkLst>
        <pc:docMk/>
      </pc:docMkLst>
      <pc:sldChg chg="del ord">
        <pc:chgData name="Vincent Granito" userId="25ee8c48-300d-41be-8903-b1447eb4d72f" providerId="ADAL" clId="{E317E58F-443D-44E1-B241-04DEC0E0D208}" dt="2025-03-03T14:03:31.458" v="45"/>
        <pc:sldMkLst>
          <pc:docMk/>
          <pc:sldMk cId="0" sldId="264"/>
        </pc:sldMkLst>
      </pc:sldChg>
      <pc:sldChg chg="modSp mod">
        <pc:chgData name="Vincent Granito" userId="25ee8c48-300d-41be-8903-b1447eb4d72f" providerId="ADAL" clId="{E317E58F-443D-44E1-B241-04DEC0E0D208}" dt="2025-03-03T16:42:39.130" v="495" actId="14100"/>
        <pc:sldMkLst>
          <pc:docMk/>
          <pc:sldMk cId="2803092014" sldId="278"/>
        </pc:sldMkLst>
        <pc:spChg chg="mod">
          <ac:chgData name="Vincent Granito" userId="25ee8c48-300d-41be-8903-b1447eb4d72f" providerId="ADAL" clId="{E317E58F-443D-44E1-B241-04DEC0E0D208}" dt="2025-03-03T16:42:39.130" v="495" actId="14100"/>
          <ac:spMkLst>
            <pc:docMk/>
            <pc:sldMk cId="2803092014" sldId="278"/>
            <ac:spMk id="4" creationId="{10047101-8D42-6100-9CEA-AEC0FAEAB606}"/>
          </ac:spMkLst>
        </pc:spChg>
      </pc:sldChg>
      <pc:sldChg chg="addSp delSp modSp new mod modClrScheme chgLayout">
        <pc:chgData name="Vincent Granito" userId="25ee8c48-300d-41be-8903-b1447eb4d72f" providerId="ADAL" clId="{E317E58F-443D-44E1-B241-04DEC0E0D208}" dt="2025-03-03T00:22:37.041" v="36" actId="15"/>
        <pc:sldMkLst>
          <pc:docMk/>
          <pc:sldMk cId="2387077256" sldId="284"/>
        </pc:sldMkLst>
        <pc:spChg chg="del mod ord">
          <ac:chgData name="Vincent Granito" userId="25ee8c48-300d-41be-8903-b1447eb4d72f" providerId="ADAL" clId="{E317E58F-443D-44E1-B241-04DEC0E0D208}" dt="2025-03-03T00:19:46.698" v="1" actId="700"/>
          <ac:spMkLst>
            <pc:docMk/>
            <pc:sldMk cId="2387077256" sldId="284"/>
            <ac:spMk id="2" creationId="{2EDA2288-CFAA-4864-9C21-FF2ACD7EEBBC}"/>
          </ac:spMkLst>
        </pc:spChg>
        <pc:spChg chg="del mod ord">
          <ac:chgData name="Vincent Granito" userId="25ee8c48-300d-41be-8903-b1447eb4d72f" providerId="ADAL" clId="{E317E58F-443D-44E1-B241-04DEC0E0D208}" dt="2025-03-03T00:19:46.698" v="1" actId="700"/>
          <ac:spMkLst>
            <pc:docMk/>
            <pc:sldMk cId="2387077256" sldId="284"/>
            <ac:spMk id="3" creationId="{0280F7BA-9C90-49D7-A8B1-6C9D83A81DD1}"/>
          </ac:spMkLst>
        </pc:spChg>
        <pc:spChg chg="del">
          <ac:chgData name="Vincent Granito" userId="25ee8c48-300d-41be-8903-b1447eb4d72f" providerId="ADAL" clId="{E317E58F-443D-44E1-B241-04DEC0E0D208}" dt="2025-03-03T00:19:46.698" v="1" actId="700"/>
          <ac:spMkLst>
            <pc:docMk/>
            <pc:sldMk cId="2387077256" sldId="284"/>
            <ac:spMk id="4" creationId="{97650E9B-C2BB-452E-8AA6-7A6AE60778B2}"/>
          </ac:spMkLst>
        </pc:spChg>
        <pc:spChg chg="add mod ord">
          <ac:chgData name="Vincent Granito" userId="25ee8c48-300d-41be-8903-b1447eb4d72f" providerId="ADAL" clId="{E317E58F-443D-44E1-B241-04DEC0E0D208}" dt="2025-03-03T00:19:54.960" v="17" actId="20577"/>
          <ac:spMkLst>
            <pc:docMk/>
            <pc:sldMk cId="2387077256" sldId="284"/>
            <ac:spMk id="5" creationId="{602F51B5-7940-4E51-8C1E-083E03AEC03D}"/>
          </ac:spMkLst>
        </pc:spChg>
        <pc:spChg chg="add mod ord">
          <ac:chgData name="Vincent Granito" userId="25ee8c48-300d-41be-8903-b1447eb4d72f" providerId="ADAL" clId="{E317E58F-443D-44E1-B241-04DEC0E0D208}" dt="2025-03-03T00:22:37.041" v="36" actId="15"/>
          <ac:spMkLst>
            <pc:docMk/>
            <pc:sldMk cId="2387077256" sldId="284"/>
            <ac:spMk id="6" creationId="{21BC7895-5146-4CBA-9017-9ADF4FF13951}"/>
          </ac:spMkLst>
        </pc:spChg>
      </pc:sldChg>
      <pc:sldChg chg="add del">
        <pc:chgData name="Vincent Granito" userId="25ee8c48-300d-41be-8903-b1447eb4d72f" providerId="ADAL" clId="{E317E58F-443D-44E1-B241-04DEC0E0D208}" dt="2025-03-03T14:02:45.507" v="42"/>
        <pc:sldMkLst>
          <pc:docMk/>
          <pc:sldMk cId="132725350" sldId="2145705443"/>
        </pc:sldMkLst>
      </pc:sldChg>
      <pc:sldChg chg="modSp mod ord">
        <pc:chgData name="Vincent Granito" userId="25ee8c48-300d-41be-8903-b1447eb4d72f" providerId="ADAL" clId="{E317E58F-443D-44E1-B241-04DEC0E0D208}" dt="2025-03-03T16:47:58.355" v="497"/>
        <pc:sldMkLst>
          <pc:docMk/>
          <pc:sldMk cId="1051511028" sldId="2145705494"/>
        </pc:sldMkLst>
        <pc:spChg chg="mod">
          <ac:chgData name="Vincent Granito" userId="25ee8c48-300d-41be-8903-b1447eb4d72f" providerId="ADAL" clId="{E317E58F-443D-44E1-B241-04DEC0E0D208}" dt="2025-03-03T13:53:10.595" v="39" actId="27636"/>
          <ac:spMkLst>
            <pc:docMk/>
            <pc:sldMk cId="1051511028" sldId="2145705494"/>
            <ac:spMk id="3" creationId="{F3C017EB-06F1-429F-8B6D-07C4CE4D118D}"/>
          </ac:spMkLst>
        </pc:spChg>
      </pc:sldChg>
      <pc:sldChg chg="modSp new mod">
        <pc:chgData name="Vincent Granito" userId="25ee8c48-300d-41be-8903-b1447eb4d72f" providerId="ADAL" clId="{E317E58F-443D-44E1-B241-04DEC0E0D208}" dt="2025-03-03T14:12:54.806" v="490" actId="20577"/>
        <pc:sldMkLst>
          <pc:docMk/>
          <pc:sldMk cId="2873090609" sldId="2145705495"/>
        </pc:sldMkLst>
        <pc:spChg chg="mod">
          <ac:chgData name="Vincent Granito" userId="25ee8c48-300d-41be-8903-b1447eb4d72f" providerId="ADAL" clId="{E317E58F-443D-44E1-B241-04DEC0E0D208}" dt="2025-03-03T14:08:44.277" v="70" actId="20577"/>
          <ac:spMkLst>
            <pc:docMk/>
            <pc:sldMk cId="2873090609" sldId="2145705495"/>
            <ac:spMk id="2" creationId="{5817822D-41E7-4E9D-A89F-F9A3D5FEDD67}"/>
          </ac:spMkLst>
        </pc:spChg>
        <pc:spChg chg="mod">
          <ac:chgData name="Vincent Granito" userId="25ee8c48-300d-41be-8903-b1447eb4d72f" providerId="ADAL" clId="{E317E58F-443D-44E1-B241-04DEC0E0D208}" dt="2025-03-03T14:12:54.806" v="490" actId="20577"/>
          <ac:spMkLst>
            <pc:docMk/>
            <pc:sldMk cId="2873090609" sldId="2145705495"/>
            <ac:spMk id="3" creationId="{362E4D24-5AC5-4877-806A-1110ED6DB09B}"/>
          </ac:spMkLst>
        </pc:spChg>
      </pc:sldChg>
      <pc:sldChg chg="new del">
        <pc:chgData name="Vincent Granito" userId="25ee8c48-300d-41be-8903-b1447eb4d72f" providerId="ADAL" clId="{E317E58F-443D-44E1-B241-04DEC0E0D208}" dt="2025-03-03T18:45:32.121" v="873" actId="47"/>
        <pc:sldMkLst>
          <pc:docMk/>
          <pc:sldMk cId="670473868" sldId="2145705496"/>
        </pc:sldMkLst>
      </pc:sldChg>
      <pc:sldChg chg="addSp modSp new mod modClrScheme chgLayout">
        <pc:chgData name="Vincent Granito" userId="25ee8c48-300d-41be-8903-b1447eb4d72f" providerId="ADAL" clId="{E317E58F-443D-44E1-B241-04DEC0E0D208}" dt="2025-03-03T18:45:16.866" v="872" actId="255"/>
        <pc:sldMkLst>
          <pc:docMk/>
          <pc:sldMk cId="1343289174" sldId="2145705497"/>
        </pc:sldMkLst>
        <pc:spChg chg="add mod">
          <ac:chgData name="Vincent Granito" userId="25ee8c48-300d-41be-8903-b1447eb4d72f" providerId="ADAL" clId="{E317E58F-443D-44E1-B241-04DEC0E0D208}" dt="2025-03-03T18:45:04.224" v="870" actId="14100"/>
          <ac:spMkLst>
            <pc:docMk/>
            <pc:sldMk cId="1343289174" sldId="2145705497"/>
            <ac:spMk id="2" creationId="{50995365-744B-423B-9966-5B90FBDFF724}"/>
          </ac:spMkLst>
        </pc:spChg>
        <pc:spChg chg="add mod">
          <ac:chgData name="Vincent Granito" userId="25ee8c48-300d-41be-8903-b1447eb4d72f" providerId="ADAL" clId="{E317E58F-443D-44E1-B241-04DEC0E0D208}" dt="2025-03-03T18:45:16.866" v="872" actId="255"/>
          <ac:spMkLst>
            <pc:docMk/>
            <pc:sldMk cId="1343289174" sldId="2145705497"/>
            <ac:spMk id="3" creationId="{1CEDE98F-092B-4BE5-8B8C-D81983FAA5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653B-3B37-445A-9A66-DB91377F6DE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819B8-BD6A-4A50-8DF0-151A7DA3C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2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EC092-18C6-4700-A5A1-E907B0A3A9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u="sng" dirty="0"/>
              <a:t>Prompts</a:t>
            </a:r>
            <a:r>
              <a:rPr lang="en-US" dirty="0"/>
              <a:t> are cues or instructions given to an AI system or a human to elicit a specific response or behavior. In AI, prompts are often natural language texts that are used to communicate with or control an LLM or a generative AI system. For example, a prompt can be a question, a command, a topic, or a description.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8EC092-18C6-4700-A5A1-E907B0A3A9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1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F00E9-A49D-4007-B3B9-A3783809E5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05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5EB4-3EA1-41A1-96D1-D139BBD51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F81E8-F3A0-45FB-AFE2-273CC5ADD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41A24-48DB-4905-B284-028B5059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3CF63-A17C-4625-9402-6CE5C3D1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D2049-01EC-4518-817D-8C40422D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F56D-96C1-4AA1-942D-C7207D1C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F2435-D533-4F1F-BBD2-DF2ADB639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91693-8F43-417B-8AF3-675D4F1B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7E7EF-2186-47F7-BDE2-5CFD9BAE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F9D5C-96DC-477A-838F-94E0A8D2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C6578-355D-4DE7-AC47-CDE7B3CC5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B1787-EDBE-4E7F-A30D-E11F3F26E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8C4F3-43B9-4796-88F0-978AC130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B88AB-716A-4FC3-B52F-2031AA2F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64FA0-A359-4738-987C-C50B1B63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2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6396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96900"/>
            <a:ext cx="4159160" cy="3155900"/>
          </a:xfrm>
        </p:spPr>
        <p:txBody>
          <a:bodyPr l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271" y="3505200"/>
            <a:ext cx="4159160" cy="2352356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ABD6E1-FE78-D78B-E80C-09490F5D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BB1BCD-5C1C-ED05-D6B4-F9236720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0A5CAB-28E9-FB7A-E72E-39F3ADE58C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BA2D9BC-CA87-28FA-7A02-455E740EAC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34E5ADF-EEF0-2501-9D7B-8FC1A49F60A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80F3839-9B1B-2346-C1F4-E876E6AE32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8049" y="78871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5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1447801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61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91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570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823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4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911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91C3-99B0-40AB-A2AC-6656FCFD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1ACA4-4589-4401-B9C6-ABF254B90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9FBCE-6C0F-4E21-AF47-A1660AD4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C661-E247-45C9-83E9-382757147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5D295-A814-4D23-9267-BD64A72F4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75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49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768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125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7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8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87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1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8"/>
            <a:ext cx="801912" cy="196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789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9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4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0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34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4" y="4250950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4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4" y="4827212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50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5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0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23" indent="0">
              <a:buNone/>
              <a:defRPr sz="1600"/>
            </a:lvl2pPr>
            <a:lvl3pPr marL="914446" indent="0">
              <a:buNone/>
              <a:defRPr sz="16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8332-5334-434A-ABA6-8D156A0B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90BF-DD38-4B40-AB00-7B8A7903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59B4F-454A-4A7C-A8FB-AC8BEA87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944E-C529-4FE1-ADFD-597F4322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D8015-7AA3-4F38-806D-E7E9D231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8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1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4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322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7612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9230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0644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7388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937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00620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8014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360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CCD5-AC91-4370-8BB7-CBCED21D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23E4-A352-4D41-A705-E339F5498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2094A-DB98-4274-9159-F5628729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C8F50-32AA-41B5-A3DD-E93F3176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A0F43-CEF8-4193-8D0D-B9210DA4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EC7D3-CED4-4FDD-B95B-2237F819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8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83244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8357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74301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1455166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6655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anchor="ctr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37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96900"/>
            <a:ext cx="4159160" cy="3155900"/>
          </a:xfrm>
        </p:spPr>
        <p:txBody>
          <a:bodyPr l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271" y="3505200"/>
            <a:ext cx="4159160" cy="2352356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ABD6E1-FE78-D78B-E80C-09490F5D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BB1BCD-5C1C-ED05-D6B4-F9236720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00A5CAB-28E9-FB7A-E72E-39F3ADE58C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BA2D9BC-CA87-28FA-7A02-455E740EAC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34E5ADF-EEF0-2501-9D7B-8FC1A49F60A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80F3839-9B1B-2346-C1F4-E876E6AE32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8049" y="78871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2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58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36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011F-3466-414A-BDE0-89022737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83791-8C18-4853-88F1-0D951771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2D42B-52CF-4764-B039-54A83B7E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81780-77C7-4630-A160-73396E525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C606E-BB7D-4C04-88F9-D527B98B2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26F65-6D79-4801-9250-42BB119D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F6E23-A9AA-4BA4-8A95-CF4B8011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54C00-EBC3-4731-8546-EF34D81B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9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00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54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8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AEF4-6912-4C2E-A9B3-7E7C81AC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63050-046C-41E4-9910-BDF438306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4C591-8C84-4A66-BC98-2160DABA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4127B-25CF-418A-A538-EF5B3C57F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6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682C7-B15D-4A80-A885-47BE2E61B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5E8B5-D7EE-44CF-B8BC-1EA2E4E6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20DE9-86CA-433D-B865-C8869F78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8B69-3038-4029-9EBB-CA8735B6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9F26-890B-4ED4-83A0-0A3253229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0D1C9-9B99-437C-8DE2-D755DC513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E5986-8613-47E9-A29F-F90E5FE33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4A7EA-C3D9-45E6-A0DB-51F0DD8E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F8515-BB72-442D-9CDD-C7CCDFE6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9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1E92-E530-4DB4-9CD6-8D871334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90488-0E20-4D1B-9966-806E2120D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D3ADB-4C3D-42BF-BE80-01B8FC8A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64959-2165-4EA2-BAA0-2E9AD670B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E98DB-8026-493B-A25B-0914AF3B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87571-0812-44AE-83C2-91DCF933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36F2A-082C-43F3-A8DD-F641581B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BD1FA-87DD-4885-8F6D-0A9374F9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DF96D-72BD-4C74-B84B-9D2AC7EB0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8DF66-3EF3-4671-8904-CA586F1A4AA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04270-48E3-4A56-9F6C-80548BC10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AEE71-072A-46AC-BB98-0C52D1801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EFDF7-7BBD-45F2-9B49-F96E4AB0E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3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1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0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4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1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9"/>
    </p:custDataLst>
    <p:extLst>
      <p:ext uri="{BB962C8B-B14F-4D97-AF65-F5344CB8AC3E}">
        <p14:creationId xmlns:p14="http://schemas.microsoft.com/office/powerpoint/2010/main" val="3746925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xStyles>
    <p:titleStyle>
      <a:lvl1pPr algn="l" defTabSz="457223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17" indent="-342917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87" indent="-285764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57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80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503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125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949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171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394" indent="-228611" algn="l" defTabSz="45722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36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iblnews.org/some-voices-face-disillusionment-on-chatgpt-and-generative-a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988" y="662937"/>
            <a:ext cx="5267436" cy="5542025"/>
          </a:xfrm>
          <a:noFill/>
        </p:spPr>
        <p:txBody>
          <a:bodyPr anchor="ctr">
            <a:noAutofit/>
          </a:bodyPr>
          <a:lstStyle/>
          <a:p>
            <a:r>
              <a:rPr lang="en-US" dirty="0"/>
              <a:t>The Art of Prompting: Beginner/Intermediate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Vince Granito</a:t>
            </a:r>
            <a:endParaRPr lang="en-US" dirty="0"/>
          </a:p>
        </p:txBody>
      </p:sp>
      <p:pic>
        <p:nvPicPr>
          <p:cNvPr id="8" name="Picture Placeholder 13" descr="Data points digital background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/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61F498-7EF7-4ABB-AD98-19B54E38B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38" y="430277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97353F-4FE1-45F5-9629-1177E89CB8C4}"/>
              </a:ext>
            </a:extLst>
          </p:cNvPr>
          <p:cNvSpPr txBox="1"/>
          <p:nvPr/>
        </p:nvSpPr>
        <p:spPr>
          <a:xfrm>
            <a:off x="257173" y="1228725"/>
            <a:ext cx="117348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Identify three key concepts in [fill in discipline here] that are foundational to understanding the subject. Provide examples of how each concept is applied in real-world scenarios relevant to [specific career field or application]</a:t>
            </a:r>
          </a:p>
        </p:txBody>
      </p:sp>
    </p:spTree>
    <p:extLst>
      <p:ext uri="{BB962C8B-B14F-4D97-AF65-F5344CB8AC3E}">
        <p14:creationId xmlns:p14="http://schemas.microsoft.com/office/powerpoint/2010/main" val="21090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5365-744B-423B-9966-5B90FBDF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3924"/>
            <a:ext cx="11090275" cy="645629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E98F-092B-4BE5-8B8C-D81983FAA5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407459"/>
            <a:ext cx="11090274" cy="492507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Rewrite these two prompts to make them more effective: 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Write about climate change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Explain math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Improve this prompt by adding context and specificity: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Give me a lesson plan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want AI to act as a tutor for a student struggling with essay structure. Write a prompt that includes: 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The AI’s role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The student’s level </a:t>
            </a:r>
          </a:p>
          <a:p>
            <a:pPr marL="1028700" lvl="1" indent="-342900">
              <a:buFont typeface="+mj-lt"/>
              <a:buAutoNum type="arabicPeriod"/>
            </a:pPr>
            <a:r>
              <a:rPr lang="en-US" sz="1800" dirty="0"/>
              <a:t>A specific goal</a:t>
            </a:r>
          </a:p>
        </p:txBody>
      </p:sp>
    </p:spTree>
    <p:extLst>
      <p:ext uri="{BB962C8B-B14F-4D97-AF65-F5344CB8AC3E}">
        <p14:creationId xmlns:p14="http://schemas.microsoft.com/office/powerpoint/2010/main" val="134328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Demonstration Sessions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6FFB0E8-3DE3-485C-BD46-1CE785B6F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r="1879"/>
          <a:stretch>
            <a:fillRect/>
          </a:stretch>
        </p:blipFill>
        <p:spPr>
          <a:xfrm>
            <a:off x="5284074" y="359650"/>
            <a:ext cx="5955425" cy="5955425"/>
          </a:xfrm>
        </p:spPr>
      </p:pic>
    </p:spTree>
    <p:extLst>
      <p:ext uri="{BB962C8B-B14F-4D97-AF65-F5344CB8AC3E}">
        <p14:creationId xmlns:p14="http://schemas.microsoft.com/office/powerpoint/2010/main" val="335346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pPr algn="ctr"/>
            <a:r>
              <a:rPr lang="en-US" sz="3600" i="1" dirty="0"/>
              <a:t>“Figuring out what questions to ask will be more important than figuring out the answer”</a:t>
            </a:r>
            <a:br>
              <a:rPr lang="en-US" sz="3600" i="1" dirty="0"/>
            </a:br>
            <a:br>
              <a:rPr lang="en-US" sz="3600" i="1" dirty="0"/>
            </a:br>
            <a:r>
              <a:rPr lang="en-US" sz="2800" dirty="0"/>
              <a:t>Sam Altman, Co-Founder and CEO of </a:t>
            </a:r>
            <a:r>
              <a:rPr lang="en-US" sz="2800" dirty="0" err="1"/>
              <a:t>OpenAI</a:t>
            </a:r>
            <a:endParaRPr lang="en-US" sz="3600" dirty="0"/>
          </a:p>
        </p:txBody>
      </p:sp>
      <p:pic>
        <p:nvPicPr>
          <p:cNvPr id="11" name="Picture Placeholder 15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367" b="21367"/>
          <a:stretch/>
        </p:blipFill>
        <p:spPr>
          <a:xfrm>
            <a:off x="0" y="4594"/>
            <a:ext cx="12192000" cy="377187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216968-FE03-43B7-BE2C-A1598B388EFD}"/>
              </a:ext>
            </a:extLst>
          </p:cNvPr>
          <p:cNvSpPr txBox="1"/>
          <p:nvPr/>
        </p:nvSpPr>
        <p:spPr>
          <a:xfrm>
            <a:off x="0" y="3776472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iblnews.org/some-voices-face-disillusionment-on-chatgpt-and-generative-ai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3974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5400" dirty="0"/>
              <a:t>Garbage in, Garbage out!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71" y="3505200"/>
            <a:ext cx="3526889" cy="2352356"/>
          </a:xfrm>
          <a:noFill/>
        </p:spPr>
        <p:txBody>
          <a:bodyPr/>
          <a:lstStyle/>
          <a:p>
            <a:r>
              <a:rPr lang="en-US" dirty="0"/>
              <a:t>Prompt-building strategies</a:t>
            </a:r>
          </a:p>
        </p:txBody>
      </p:sp>
      <p:pic>
        <p:nvPicPr>
          <p:cNvPr id="7" name="Picture Placeholder 17" descr="A person drawing on a white board">
            <a:extLst>
              <a:ext uri="{FF2B5EF4-FFF2-40B4-BE49-F238E27FC236}">
                <a16:creationId xmlns:a16="http://schemas.microsoft.com/office/drawing/2014/main" id="{58104626-8F66-9575-5E49-2907EACF11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38859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1FC95-36AE-4283-B6A6-405D501F0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on Good Prompts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17EB-06F1-429F-8B6D-07C4CE4D1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 detailed context (be specific)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Clarify what format you want the output to be in (report, essay, bullet points, key points)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Tell the AI the Output length (3 paragraphs, 250 words,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Instruct the AI on the Tone and Style of the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Ask the AI to provide examples and comparisons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Tell it what to do, not what not to do (Avoid: “don’t use technical jargon” Instead: “use clear and simple language for a general audience”)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Give AI as a role. (example: “You are a travel agent, help plan my trip to Hocking Hills” </a:t>
            </a:r>
          </a:p>
        </p:txBody>
      </p:sp>
    </p:spTree>
    <p:extLst>
      <p:ext uri="{BB962C8B-B14F-4D97-AF65-F5344CB8AC3E}">
        <p14:creationId xmlns:p14="http://schemas.microsoft.com/office/powerpoint/2010/main" val="105151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2F51B5-7940-4E51-8C1E-083E03AE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Basics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C7895-5146-4CBA-9017-9ADF4FF1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Task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What do you want the AI tool to do?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 specific to what you want AI to do: write an email, create an announcement, summarize a PDF reading, organize my information, etc.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Format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What form do you want the output to take?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Explain what you want the output to look like (bullet points, in a table, in a paragraph with 150 words, as an email, list 5 key points from this PDF article,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etc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Tone &amp; Voice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What tone do you want the output to be written in?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can direct the tool to add tone and voice to the output:  write this email as an engineer or a medical practitioner in professional language, be friendly, academic, comedic in the paragraph, write an enthusiastic recommendation for a co-worker, write an empathetic email, write a funny maid of honor speech for a wedding.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Context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What additional background information can you provide the AI tool? </a:t>
            </a:r>
          </a:p>
          <a:p>
            <a:pPr lvl="1"/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 as much detail as possible to get the desired output: Provide a role you want the AI tool to take {You are a consultant, help me create this presentation}, Provide more details about your audience {this is for my boss who has an attention to detail}, provide an example for the AI tool to model after {if you are using the AI tool to help write your annual review, give it last year’s copy to help with the format}, provide information on what to include and exclude {write an everyone email to the campus community, but make sure it is short and to the point, as many people do not like reading long emails),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7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279400"/>
            <a:ext cx="9855200" cy="128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ts val="52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Write a Prompt using ChatGPT, Copilot, Claude or Gemini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34496" y="1817262"/>
            <a:ext cx="4471704" cy="78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304815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l" defTabSz="304815" rtl="0" eaLnBrk="1" fontAlgn="auto" latinLnBrk="0" hangingPunct="1">
              <a:lnSpc>
                <a:spcPts val="3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30E79-BFE1-4743-B348-CB8BAD37378E}"/>
              </a:ext>
            </a:extLst>
          </p:cNvPr>
          <p:cNvSpPr txBox="1"/>
          <p:nvPr/>
        </p:nvSpPr>
        <p:spPr>
          <a:xfrm>
            <a:off x="1219200" y="2043953"/>
            <a:ext cx="962809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81019" marR="0" lvl="0" indent="-381019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Act as a _________</a:t>
            </a:r>
          </a:p>
          <a:p>
            <a:pPr marL="381019" marR="0" lvl="0" indent="-381019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Create a ________</a:t>
            </a:r>
          </a:p>
          <a:p>
            <a:pPr marL="381019" marR="0" lvl="0" indent="-381019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Show as a _______</a:t>
            </a:r>
          </a:p>
          <a:p>
            <a:pPr marL="381019" marR="0" lvl="0" indent="-381019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81019" marR="0" lvl="0" indent="-381019" algn="l" defTabSz="3048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F0AA-9DE8-4DFA-B89D-DA3160CC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57" y="49751"/>
            <a:ext cx="10810712" cy="792912"/>
          </a:xfrm>
        </p:spPr>
        <p:txBody>
          <a:bodyPr/>
          <a:lstStyle/>
          <a:p>
            <a:r>
              <a:rPr lang="en-US" sz="3200" dirty="0"/>
              <a:t>Write an AI Prompt for Text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CB97D-3A7E-4AAB-8ED2-5F10086FE1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75766" y="842663"/>
          <a:ext cx="8812307" cy="56850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65692">
                  <a:extLst>
                    <a:ext uri="{9D8B030D-6E8A-4147-A177-3AD203B41FA5}">
                      <a16:colId xmlns:a16="http://schemas.microsoft.com/office/drawing/2014/main" val="2433890345"/>
                    </a:ext>
                  </a:extLst>
                </a:gridCol>
                <a:gridCol w="2973084">
                  <a:extLst>
                    <a:ext uri="{9D8B030D-6E8A-4147-A177-3AD203B41FA5}">
                      <a16:colId xmlns:a16="http://schemas.microsoft.com/office/drawing/2014/main" val="2130617606"/>
                    </a:ext>
                  </a:extLst>
                </a:gridCol>
                <a:gridCol w="3773531">
                  <a:extLst>
                    <a:ext uri="{9D8B030D-6E8A-4147-A177-3AD203B41FA5}">
                      <a16:colId xmlns:a16="http://schemas.microsoft.com/office/drawing/2014/main" val="3770246664"/>
                    </a:ext>
                  </a:extLst>
                </a:gridCol>
              </a:tblGrid>
              <a:tr h="5830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Act as 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Create 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Show as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940232576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Librarian</a:t>
                      </a: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Book Review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Paragraphs of text</a:t>
                      </a: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1697750424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Administrative Assistant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“How to” Process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Bullet Points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4236913233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Teacher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Case Study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Scenario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1765942760"/>
                  </a:ext>
                </a:extLst>
              </a:tr>
              <a:tr h="4787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Marketer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Social Media Post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Spreadsheet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3039889350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IT Professional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Technical Overview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HTML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3433752406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Administrator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Project Plan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Grant Chart</a:t>
                      </a: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167860930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Interviewer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Job Description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Outline</a:t>
                      </a: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2253948311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Copywriter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Video Script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Rich Text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4280839637"/>
                  </a:ext>
                </a:extLst>
              </a:tr>
              <a:tr h="533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Website Developer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Blog Article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Markdown</a:t>
                      </a: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239590418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Analyst</a:t>
                      </a: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Budget</a:t>
                      </a: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Monthly Budget sheet</a:t>
                      </a: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3217793558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 Agent</a:t>
                      </a: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Trip Plan</a:t>
                      </a: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Planning sheet </a:t>
                      </a: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1618560026"/>
                  </a:ext>
                </a:extLst>
              </a:tr>
              <a:tr h="3951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Doctor</a:t>
                      </a: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Analysis of Results </a:t>
                      </a:r>
                    </a:p>
                  </a:txBody>
                  <a:tcPr marL="6350" marR="6350" marT="6350" marB="63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Health Plan </a:t>
                      </a:r>
                    </a:p>
                  </a:txBody>
                  <a:tcPr marL="6350" marR="6350" marT="6350" marB="6350" anchor="ctr"/>
                </a:tc>
                <a:extLst>
                  <a:ext uri="{0D108BD9-81ED-4DB2-BD59-A6C34878D82A}">
                    <a16:rowId xmlns:a16="http://schemas.microsoft.com/office/drawing/2014/main" val="10959177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72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822D-41E7-4E9D-A89F-F9A3D5FE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Format: RACCCA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E4D24-5AC5-4877-806A-1110ED6D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9"/>
            <a:ext cx="9250922" cy="4195481"/>
          </a:xfrm>
        </p:spPr>
        <p:txBody>
          <a:bodyPr/>
          <a:lstStyle/>
          <a:p>
            <a:r>
              <a:rPr lang="en-US" dirty="0"/>
              <a:t>Relevance: Does the response directly address the prompt?</a:t>
            </a:r>
          </a:p>
          <a:p>
            <a:r>
              <a:rPr lang="en-US" dirty="0"/>
              <a:t>Accuracy: Is the response factually correct? {assignment idea}</a:t>
            </a:r>
          </a:p>
          <a:p>
            <a:r>
              <a:rPr lang="en-US" dirty="0"/>
              <a:t>Completeness: Does the AI response include all elements requested?</a:t>
            </a:r>
          </a:p>
          <a:p>
            <a:r>
              <a:rPr lang="en-US" dirty="0"/>
              <a:t>Clarity: Is the AI answer easy to understand?</a:t>
            </a:r>
          </a:p>
          <a:p>
            <a:r>
              <a:rPr lang="en-US" dirty="0"/>
              <a:t>Coherence: Does the AI answer makes sense from start to finish?</a:t>
            </a:r>
          </a:p>
          <a:p>
            <a:r>
              <a:rPr lang="en-US" dirty="0"/>
              <a:t>Appropriateness: Is the answer right for who is listening or reading </a:t>
            </a:r>
            <a:r>
              <a:rPr lang="en-US"/>
              <a:t>the product?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 descr="Data Points Digital background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2160"/>
            <a:ext cx="9144000" cy="4885690"/>
          </a:xfrm>
        </p:spPr>
        <p:txBody>
          <a:bodyPr/>
          <a:lstStyle/>
          <a:p>
            <a:r>
              <a:rPr lang="en-US" dirty="0"/>
              <a:t>Explain the key concepts of [fill in discipline/content here] and discuss why they are important.”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450744F-A4B6-FD90-F6DA-4EF9A192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1320"/>
            <a:ext cx="9144000" cy="604520"/>
          </a:xfrm>
        </p:spPr>
        <p:txBody>
          <a:bodyPr/>
          <a:lstStyle/>
          <a:p>
            <a:r>
              <a:rPr lang="en-US" sz="3200" dirty="0"/>
              <a:t>How could you make this prompt better?</a:t>
            </a:r>
          </a:p>
        </p:txBody>
      </p:sp>
    </p:spTree>
    <p:extLst>
      <p:ext uri="{BB962C8B-B14F-4D97-AF65-F5344CB8AC3E}">
        <p14:creationId xmlns:p14="http://schemas.microsoft.com/office/powerpoint/2010/main" val="2855514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877</Words>
  <Application>Microsoft Office PowerPoint</Application>
  <PresentationFormat>Widescreen</PresentationFormat>
  <Paragraphs>94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DM Sans</vt:lpstr>
      <vt:lpstr>Gill Sans MT</vt:lpstr>
      <vt:lpstr>Symbol</vt:lpstr>
      <vt:lpstr>Walbaum Display</vt:lpstr>
      <vt:lpstr>Wingdings</vt:lpstr>
      <vt:lpstr>Wingdings 3</vt:lpstr>
      <vt:lpstr>Office Theme</vt:lpstr>
      <vt:lpstr>Ion</vt:lpstr>
      <vt:lpstr>3DFloatVTI</vt:lpstr>
      <vt:lpstr>The Art of Prompting: Beginner/Intermediate  Vince Granito</vt:lpstr>
      <vt:lpstr>“Figuring out what questions to ask will be more important than figuring out the answer”  Sam Altman, Co-Founder and CEO of OpenAI</vt:lpstr>
      <vt:lpstr>Garbage in, Garbage out!</vt:lpstr>
      <vt:lpstr>Tips on Good Prompts </vt:lpstr>
      <vt:lpstr>Prompt Basics </vt:lpstr>
      <vt:lpstr>PowerPoint Presentation</vt:lpstr>
      <vt:lpstr>Write an AI Prompt for Text</vt:lpstr>
      <vt:lpstr>Follow Up Format: RACCCA</vt:lpstr>
      <vt:lpstr>Explain the key concepts of [fill in discipline/content here] and discuss why they are important.”  </vt:lpstr>
      <vt:lpstr>PowerPoint Presentation</vt:lpstr>
      <vt:lpstr>Activity</vt:lpstr>
      <vt:lpstr>Demonstration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Granito</dc:creator>
  <cp:lastModifiedBy>Vincent Granito</cp:lastModifiedBy>
  <cp:revision>6</cp:revision>
  <dcterms:created xsi:type="dcterms:W3CDTF">2025-03-02T19:45:38Z</dcterms:created>
  <dcterms:modified xsi:type="dcterms:W3CDTF">2025-03-03T18:48:04Z</dcterms:modified>
</cp:coreProperties>
</file>